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1"/>
  </p:notesMasterIdLst>
  <p:handoutMasterIdLst>
    <p:handoutMasterId r:id="rId242"/>
  </p:handoutMasterIdLst>
  <p:sldIdLst>
    <p:sldId id="1212" r:id="rId2"/>
    <p:sldId id="268" r:id="rId3"/>
    <p:sldId id="1379" r:id="rId4"/>
    <p:sldId id="924" r:id="rId5"/>
    <p:sldId id="925" r:id="rId6"/>
    <p:sldId id="1382" r:id="rId7"/>
    <p:sldId id="1383" r:id="rId8"/>
    <p:sldId id="1384" r:id="rId9"/>
    <p:sldId id="1385" r:id="rId10"/>
    <p:sldId id="1387" r:id="rId11"/>
    <p:sldId id="1390" r:id="rId12"/>
    <p:sldId id="1389" r:id="rId13"/>
    <p:sldId id="1393" r:id="rId14"/>
    <p:sldId id="1396" r:id="rId15"/>
    <p:sldId id="1395" r:id="rId16"/>
    <p:sldId id="1397" r:id="rId17"/>
    <p:sldId id="1400" r:id="rId18"/>
    <p:sldId id="1399" r:id="rId19"/>
    <p:sldId id="1401" r:id="rId20"/>
    <p:sldId id="1402" r:id="rId21"/>
    <p:sldId id="1403" r:id="rId22"/>
    <p:sldId id="1404" r:id="rId23"/>
    <p:sldId id="1407" r:id="rId24"/>
    <p:sldId id="1406" r:id="rId25"/>
    <p:sldId id="1408" r:id="rId26"/>
    <p:sldId id="1410" r:id="rId27"/>
    <p:sldId id="1392" r:id="rId28"/>
    <p:sldId id="1411" r:id="rId29"/>
    <p:sldId id="1412" r:id="rId30"/>
    <p:sldId id="1413" r:id="rId31"/>
    <p:sldId id="1414" r:id="rId32"/>
    <p:sldId id="1415" r:id="rId33"/>
    <p:sldId id="1416" r:id="rId34"/>
    <p:sldId id="1391" r:id="rId35"/>
    <p:sldId id="1386" r:id="rId36"/>
    <p:sldId id="1417" r:id="rId37"/>
    <p:sldId id="1418" r:id="rId38"/>
    <p:sldId id="1419" r:id="rId39"/>
    <p:sldId id="1420" r:id="rId40"/>
    <p:sldId id="1421" r:id="rId41"/>
    <p:sldId id="1422" r:id="rId42"/>
    <p:sldId id="1423" r:id="rId43"/>
    <p:sldId id="1424" r:id="rId44"/>
    <p:sldId id="1425" r:id="rId45"/>
    <p:sldId id="1426" r:id="rId46"/>
    <p:sldId id="1427" r:id="rId47"/>
    <p:sldId id="1428" r:id="rId48"/>
    <p:sldId id="1429" r:id="rId49"/>
    <p:sldId id="1430" r:id="rId50"/>
    <p:sldId id="1431" r:id="rId51"/>
    <p:sldId id="1432" r:id="rId52"/>
    <p:sldId id="1433" r:id="rId53"/>
    <p:sldId id="1434" r:id="rId54"/>
    <p:sldId id="1435" r:id="rId55"/>
    <p:sldId id="1436" r:id="rId56"/>
    <p:sldId id="1437" r:id="rId57"/>
    <p:sldId id="1438" r:id="rId58"/>
    <p:sldId id="1439" r:id="rId59"/>
    <p:sldId id="1440" r:id="rId60"/>
    <p:sldId id="1441" r:id="rId61"/>
    <p:sldId id="1444" r:id="rId62"/>
    <p:sldId id="1443" r:id="rId63"/>
    <p:sldId id="1445" r:id="rId64"/>
    <p:sldId id="1447" r:id="rId65"/>
    <p:sldId id="1448" r:id="rId66"/>
    <p:sldId id="1449" r:id="rId67"/>
    <p:sldId id="1450" r:id="rId68"/>
    <p:sldId id="1451" r:id="rId69"/>
    <p:sldId id="1452" r:id="rId70"/>
    <p:sldId id="1453" r:id="rId71"/>
    <p:sldId id="1454" r:id="rId72"/>
    <p:sldId id="1455" r:id="rId73"/>
    <p:sldId id="1456" r:id="rId74"/>
    <p:sldId id="1457" r:id="rId75"/>
    <p:sldId id="1458" r:id="rId76"/>
    <p:sldId id="1459" r:id="rId77"/>
    <p:sldId id="1460" r:id="rId78"/>
    <p:sldId id="1461" r:id="rId79"/>
    <p:sldId id="1462" r:id="rId80"/>
    <p:sldId id="1463" r:id="rId81"/>
    <p:sldId id="1464" r:id="rId82"/>
    <p:sldId id="1465" r:id="rId83"/>
    <p:sldId id="1466" r:id="rId84"/>
    <p:sldId id="1467" r:id="rId85"/>
    <p:sldId id="1468" r:id="rId86"/>
    <p:sldId id="1469" r:id="rId87"/>
    <p:sldId id="1470" r:id="rId88"/>
    <p:sldId id="1471" r:id="rId89"/>
    <p:sldId id="1472" r:id="rId90"/>
    <p:sldId id="1473" r:id="rId91"/>
    <p:sldId id="1474" r:id="rId92"/>
    <p:sldId id="1475" r:id="rId93"/>
    <p:sldId id="1476" r:id="rId94"/>
    <p:sldId id="1477" r:id="rId95"/>
    <p:sldId id="1478" r:id="rId96"/>
    <p:sldId id="1479" r:id="rId97"/>
    <p:sldId id="1480" r:id="rId98"/>
    <p:sldId id="1481" r:id="rId99"/>
    <p:sldId id="1482" r:id="rId100"/>
    <p:sldId id="1483" r:id="rId101"/>
    <p:sldId id="1484" r:id="rId102"/>
    <p:sldId id="1485" r:id="rId103"/>
    <p:sldId id="1486" r:id="rId104"/>
    <p:sldId id="1487" r:id="rId105"/>
    <p:sldId id="1488" r:id="rId106"/>
    <p:sldId id="1489" r:id="rId107"/>
    <p:sldId id="1490" r:id="rId108"/>
    <p:sldId id="1491" r:id="rId109"/>
    <p:sldId id="1494" r:id="rId110"/>
    <p:sldId id="1493" r:id="rId111"/>
    <p:sldId id="1495" r:id="rId112"/>
    <p:sldId id="1496" r:id="rId113"/>
    <p:sldId id="1497" r:id="rId114"/>
    <p:sldId id="1498" r:id="rId115"/>
    <p:sldId id="1499" r:id="rId116"/>
    <p:sldId id="1500" r:id="rId117"/>
    <p:sldId id="1501" r:id="rId118"/>
    <p:sldId id="1502" r:id="rId119"/>
    <p:sldId id="1503" r:id="rId120"/>
    <p:sldId id="1504" r:id="rId121"/>
    <p:sldId id="1507" r:id="rId122"/>
    <p:sldId id="1506" r:id="rId123"/>
    <p:sldId id="1508" r:id="rId124"/>
    <p:sldId id="1509" r:id="rId125"/>
    <p:sldId id="1510" r:id="rId126"/>
    <p:sldId id="1511" r:id="rId127"/>
    <p:sldId id="1512" r:id="rId128"/>
    <p:sldId id="1513" r:id="rId129"/>
    <p:sldId id="1514" r:id="rId130"/>
    <p:sldId id="1515" r:id="rId131"/>
    <p:sldId id="1516" r:id="rId132"/>
    <p:sldId id="1517" r:id="rId133"/>
    <p:sldId id="1520" r:id="rId134"/>
    <p:sldId id="1519" r:id="rId135"/>
    <p:sldId id="1521" r:id="rId136"/>
    <p:sldId id="1522" r:id="rId137"/>
    <p:sldId id="1523" r:id="rId138"/>
    <p:sldId id="1524" r:id="rId139"/>
    <p:sldId id="1525" r:id="rId140"/>
    <p:sldId id="1526" r:id="rId141"/>
    <p:sldId id="1527" r:id="rId142"/>
    <p:sldId id="1528" r:id="rId143"/>
    <p:sldId id="1529" r:id="rId144"/>
    <p:sldId id="1530" r:id="rId145"/>
    <p:sldId id="1531" r:id="rId146"/>
    <p:sldId id="1534" r:id="rId147"/>
    <p:sldId id="1533" r:id="rId148"/>
    <p:sldId id="1535" r:id="rId149"/>
    <p:sldId id="1538" r:id="rId150"/>
    <p:sldId id="1537" r:id="rId151"/>
    <p:sldId id="1539" r:id="rId152"/>
    <p:sldId id="1540" r:id="rId153"/>
    <p:sldId id="1543" r:id="rId154"/>
    <p:sldId id="1542" r:id="rId155"/>
    <p:sldId id="1544" r:id="rId156"/>
    <p:sldId id="1547" r:id="rId157"/>
    <p:sldId id="1546" r:id="rId158"/>
    <p:sldId id="1548" r:id="rId159"/>
    <p:sldId id="1549" r:id="rId160"/>
    <p:sldId id="1550" r:id="rId161"/>
    <p:sldId id="1551" r:id="rId162"/>
    <p:sldId id="1552" r:id="rId163"/>
    <p:sldId id="1553" r:id="rId164"/>
    <p:sldId id="1554" r:id="rId165"/>
    <p:sldId id="1555" r:id="rId166"/>
    <p:sldId id="1556" r:id="rId167"/>
    <p:sldId id="1557" r:id="rId168"/>
    <p:sldId id="1558" r:id="rId169"/>
    <p:sldId id="1559" r:id="rId170"/>
    <p:sldId id="1560" r:id="rId171"/>
    <p:sldId id="1561" r:id="rId172"/>
    <p:sldId id="1562" r:id="rId173"/>
    <p:sldId id="1563" r:id="rId174"/>
    <p:sldId id="1564" r:id="rId175"/>
    <p:sldId id="1567" r:id="rId176"/>
    <p:sldId id="1566" r:id="rId177"/>
    <p:sldId id="1381" r:id="rId178"/>
    <p:sldId id="1568" r:id="rId179"/>
    <p:sldId id="1569" r:id="rId180"/>
    <p:sldId id="1570" r:id="rId181"/>
    <p:sldId id="1571" r:id="rId182"/>
    <p:sldId id="1573" r:id="rId183"/>
    <p:sldId id="1574" r:id="rId184"/>
    <p:sldId id="1575" r:id="rId185"/>
    <p:sldId id="1576" r:id="rId186"/>
    <p:sldId id="1579" r:id="rId187"/>
    <p:sldId id="1578" r:id="rId188"/>
    <p:sldId id="1580" r:id="rId189"/>
    <p:sldId id="1581" r:id="rId190"/>
    <p:sldId id="1582" r:id="rId191"/>
    <p:sldId id="1583" r:id="rId192"/>
    <p:sldId id="1584" r:id="rId193"/>
    <p:sldId id="1585" r:id="rId194"/>
    <p:sldId id="1586" r:id="rId195"/>
    <p:sldId id="1587" r:id="rId196"/>
    <p:sldId id="1590" r:id="rId197"/>
    <p:sldId id="1589" r:id="rId198"/>
    <p:sldId id="1591" r:id="rId199"/>
    <p:sldId id="1592" r:id="rId200"/>
    <p:sldId id="1593" r:id="rId201"/>
    <p:sldId id="1594" r:id="rId202"/>
    <p:sldId id="1595" r:id="rId203"/>
    <p:sldId id="1596" r:id="rId204"/>
    <p:sldId id="1597" r:id="rId205"/>
    <p:sldId id="1598" r:id="rId206"/>
    <p:sldId id="1599" r:id="rId207"/>
    <p:sldId id="1600" r:id="rId208"/>
    <p:sldId id="1601" r:id="rId209"/>
    <p:sldId id="1602" r:id="rId210"/>
    <p:sldId id="1603" r:id="rId211"/>
    <p:sldId id="1606" r:id="rId212"/>
    <p:sldId id="1605" r:id="rId213"/>
    <p:sldId id="1607" r:id="rId214"/>
    <p:sldId id="1608" r:id="rId215"/>
    <p:sldId id="1609" r:id="rId216"/>
    <p:sldId id="1610" r:id="rId217"/>
    <p:sldId id="1611" r:id="rId218"/>
    <p:sldId id="1614" r:id="rId219"/>
    <p:sldId id="1613" r:id="rId220"/>
    <p:sldId id="1615" r:id="rId221"/>
    <p:sldId id="1616" r:id="rId222"/>
    <p:sldId id="1619" r:id="rId223"/>
    <p:sldId id="1618" r:id="rId224"/>
    <p:sldId id="1620" r:id="rId225"/>
    <p:sldId id="1621" r:id="rId226"/>
    <p:sldId id="1622" r:id="rId227"/>
    <p:sldId id="1623" r:id="rId228"/>
    <p:sldId id="1624" r:id="rId229"/>
    <p:sldId id="1625" r:id="rId230"/>
    <p:sldId id="1626" r:id="rId231"/>
    <p:sldId id="1627" r:id="rId232"/>
    <p:sldId id="1628" r:id="rId233"/>
    <p:sldId id="1629" r:id="rId234"/>
    <p:sldId id="1630" r:id="rId235"/>
    <p:sldId id="1631" r:id="rId236"/>
    <p:sldId id="1632" r:id="rId237"/>
    <p:sldId id="1633" r:id="rId238"/>
    <p:sldId id="1634" r:id="rId239"/>
    <p:sldId id="1635" r:id="rId240"/>
  </p:sldIdLst>
  <p:sldSz cx="9144000" cy="6858000" type="screen4x3"/>
  <p:notesSz cx="9144000" cy="6858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660"/>
  </p:normalViewPr>
  <p:slideViewPr>
    <p:cSldViewPr>
      <p:cViewPr varScale="1">
        <p:scale>
          <a:sx n="68" d="100"/>
          <a:sy n="68" d="100"/>
        </p:scale>
        <p:origin x="143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-2700" y="-102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F321C22-868C-4F07-B6A4-F06B99D5415A}" type="datetimeFigureOut">
              <a:rPr lang="pt-BR"/>
              <a:pPr>
                <a:defRPr/>
              </a:pPr>
              <a:t>27/07/2021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46E17B4-2D1F-4EB2-AE05-9EDCBB67521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54698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CFA7790-EA15-479B-AF63-93CE6C35B42E}" type="datetimeFigureOut">
              <a:rPr lang="pt-BR"/>
              <a:pPr>
                <a:defRPr/>
              </a:pPr>
              <a:t>27/07/2021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1438E59-D45F-43DC-BC8B-477FB0CB4A5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180957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  <p:extLst>
      <p:ext uri="{BB962C8B-B14F-4D97-AF65-F5344CB8AC3E}">
        <p14:creationId xmlns:p14="http://schemas.microsoft.com/office/powerpoint/2010/main" val="457983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604014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1438520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230830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1972434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2264763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1141863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3735706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341384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2168349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247567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2280280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Rodapé 8"/>
          <p:cNvSpPr>
            <a:spLocks noGrp="1"/>
          </p:cNvSpPr>
          <p:nvPr>
            <p:ph type="ftr" sz="quarter" idx="3"/>
          </p:nvPr>
        </p:nvSpPr>
        <p:spPr>
          <a:xfrm>
            <a:off x="0" y="6356350"/>
            <a:ext cx="91440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poio@blucher.com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ângulo retângulo 2"/>
          <p:cNvSpPr/>
          <p:nvPr/>
        </p:nvSpPr>
        <p:spPr>
          <a:xfrm rot="16200000">
            <a:off x="7536657" y="5034756"/>
            <a:ext cx="1214438" cy="1216025"/>
          </a:xfrm>
          <a:prstGeom prst="rt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392113" y="320675"/>
            <a:ext cx="8359775" cy="59293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3357563" y="5892800"/>
            <a:ext cx="2500312" cy="642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pt-BR"/>
          </a:p>
        </p:txBody>
      </p:sp>
      <p:sp>
        <p:nvSpPr>
          <p:cNvPr id="2053" name="CaixaDeTexto 2"/>
          <p:cNvSpPr txBox="1">
            <a:spLocks noChangeArrowheads="1"/>
          </p:cNvSpPr>
          <p:nvPr/>
        </p:nvSpPr>
        <p:spPr bwMode="auto">
          <a:xfrm>
            <a:off x="642938" y="749300"/>
            <a:ext cx="7931150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/>
              <a:t>Caro Professor,</a:t>
            </a:r>
          </a:p>
          <a:p>
            <a:pPr eaLnBrk="1" hangingPunct="1"/>
            <a:endParaRPr lang="pt-BR"/>
          </a:p>
          <a:p>
            <a:pPr eaLnBrk="1" hangingPunct="1"/>
            <a:endParaRPr lang="pt-BR"/>
          </a:p>
          <a:p>
            <a:pPr eaLnBrk="1" hangingPunct="1"/>
            <a:endParaRPr lang="pt-BR"/>
          </a:p>
          <a:p>
            <a:pPr eaLnBrk="1" hangingPunct="1"/>
            <a:r>
              <a:rPr lang="pt-BR"/>
              <a:t>Este material de apoio é gratuito e para uso exclusivo em sala de aula. Não pode ser comercializado.</a:t>
            </a:r>
          </a:p>
          <a:p>
            <a:pPr eaLnBrk="1" hangingPunct="1"/>
            <a:endParaRPr lang="pt-BR"/>
          </a:p>
          <a:p>
            <a:pPr eaLnBrk="1" hangingPunct="1"/>
            <a:r>
              <a:rPr lang="pt-BR"/>
              <a:t>Ele não contém vírus ou qualquer instrumento de controle sobre seu uso.</a:t>
            </a:r>
          </a:p>
          <a:p>
            <a:pPr eaLnBrk="1" hangingPunct="1"/>
            <a:endParaRPr lang="pt-BR"/>
          </a:p>
          <a:p>
            <a:pPr eaLnBrk="1" hangingPunct="1"/>
            <a:r>
              <a:rPr lang="pt-BR"/>
              <a:t>Queremos ouvir sua opinião e suas sugestões sobre como aprimorar esta ferramenta e esperamos com ela contribuir para o sucesso de sua aula.</a:t>
            </a:r>
          </a:p>
          <a:p>
            <a:pPr eaLnBrk="1" hangingPunct="1"/>
            <a:endParaRPr lang="pt-BR"/>
          </a:p>
          <a:p>
            <a:pPr eaLnBrk="1" hangingPunct="1"/>
            <a:r>
              <a:rPr lang="pt-BR"/>
              <a:t>Por favor, escreva para </a:t>
            </a:r>
            <a:r>
              <a:rPr lang="pt-BR">
                <a:hlinkClick r:id="rId3"/>
              </a:rPr>
              <a:t>apoio@blucher.com.br</a:t>
            </a:r>
            <a:endParaRPr lang="pt-BR"/>
          </a:p>
          <a:p>
            <a:pPr eaLnBrk="1" hangingPunct="1"/>
            <a:endParaRPr lang="pt-BR"/>
          </a:p>
          <a:p>
            <a:pPr eaLnBrk="1" hangingPunct="1"/>
            <a:endParaRPr lang="pt-BR"/>
          </a:p>
          <a:p>
            <a:pPr eaLnBrk="1" hangingPunct="1"/>
            <a:r>
              <a:rPr lang="pt-BR"/>
              <a:t>Boa aula!</a:t>
            </a:r>
          </a:p>
          <a:p>
            <a:pPr eaLnBrk="1" hangingPunct="1"/>
            <a:endParaRPr lang="pt-BR"/>
          </a:p>
          <a:p>
            <a:pPr eaLnBrk="1" hangingPunct="1"/>
            <a:endParaRPr lang="pt-BR"/>
          </a:p>
        </p:txBody>
      </p:sp>
      <p:pic>
        <p:nvPicPr>
          <p:cNvPr id="2054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525" y="5929313"/>
            <a:ext cx="187960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49925"/>
            <a:ext cx="3009131" cy="435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45315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124744"/>
            <a:ext cx="5715000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81541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692696"/>
            <a:ext cx="5695950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30395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836712"/>
            <a:ext cx="4859437" cy="3272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09499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052736"/>
            <a:ext cx="4269656" cy="2883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14368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484784"/>
            <a:ext cx="487680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26976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195" y="1009650"/>
            <a:ext cx="4981575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98831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196752"/>
            <a:ext cx="5048250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00705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7" y="980728"/>
            <a:ext cx="5038725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99841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781" y="1340768"/>
            <a:ext cx="5095875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48842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 Aplicada a Engenharia Civil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2 - 2ª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690180" y="3143250"/>
            <a:ext cx="76438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8</a:t>
            </a:r>
          </a:p>
          <a:p>
            <a:pPr algn="ctr"/>
            <a:r>
              <a:rPr lang="pt-BR" sz="3200" dirty="0"/>
              <a:t>Medição de vazões</a:t>
            </a:r>
            <a:endParaRPr lang="pt-BR" sz="2800" dirty="0"/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827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 Aplicada a Engenharia Civil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2 - 2ª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23151" y="3143250"/>
            <a:ext cx="7643813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2</a:t>
            </a:r>
          </a:p>
          <a:p>
            <a:pPr algn="ctr"/>
            <a:r>
              <a:rPr lang="pt-BR" sz="3200" dirty="0"/>
              <a:t>Teste do distanciômetro eletrônico –</a:t>
            </a:r>
          </a:p>
          <a:p>
            <a:pPr algn="ctr"/>
            <a:r>
              <a:rPr lang="pt-BR" sz="3200" dirty="0"/>
              <a:t>levantamento de um quadrilátero</a:t>
            </a:r>
            <a:endParaRPr lang="pt-BR" sz="2800" dirty="0"/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06096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856" y="1340768"/>
            <a:ext cx="541972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73315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065" y="903404"/>
            <a:ext cx="4015308" cy="3592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28779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656" y="1052736"/>
            <a:ext cx="5572125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85090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319" y="1052736"/>
            <a:ext cx="48768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12855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2" y="1124744"/>
            <a:ext cx="5133975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7577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472" y="476672"/>
            <a:ext cx="3150493" cy="4069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74068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306" y="692696"/>
            <a:ext cx="3536826" cy="369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85228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516" y="649470"/>
            <a:ext cx="3196406" cy="3484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30478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269" y="908720"/>
            <a:ext cx="3800648" cy="3372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78782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344" y="1124744"/>
            <a:ext cx="5238750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6348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306" y="980728"/>
            <a:ext cx="5076825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37161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836712"/>
            <a:ext cx="4771429" cy="3128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374907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 Aplicada a Engenharia Civil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2 - 2ª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690180" y="3143250"/>
            <a:ext cx="76438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9</a:t>
            </a:r>
          </a:p>
          <a:p>
            <a:pPr algn="ctr"/>
            <a:r>
              <a:rPr lang="pt-BR" sz="3200" dirty="0"/>
              <a:t>Curvas horizontais de concordância</a:t>
            </a:r>
            <a:endParaRPr lang="pt-BR" sz="2800" dirty="0"/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797294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51" y="836712"/>
            <a:ext cx="3802135" cy="3237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94530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8" y="1052736"/>
            <a:ext cx="473392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61378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8" y="1052736"/>
            <a:ext cx="4772025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70515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836712"/>
            <a:ext cx="4876800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161650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419" y="476672"/>
            <a:ext cx="4800600" cy="383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30052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2" y="1052736"/>
            <a:ext cx="482917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416768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928556"/>
            <a:ext cx="3869035" cy="3102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606048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647" y="1124744"/>
            <a:ext cx="4829175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2285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969" y="908720"/>
            <a:ext cx="5143500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7811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728738"/>
            <a:ext cx="2800100" cy="3724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7808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124744"/>
            <a:ext cx="4895850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80990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397" y="908720"/>
            <a:ext cx="3772644" cy="3047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416239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 Aplicada a Engenharia Civil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2 - 2ª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690180" y="3143250"/>
            <a:ext cx="76438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10</a:t>
            </a:r>
          </a:p>
          <a:p>
            <a:pPr algn="ctr"/>
            <a:r>
              <a:rPr lang="pt-BR" sz="3200" dirty="0"/>
              <a:t>Curvas verticais de concordância</a:t>
            </a:r>
            <a:endParaRPr lang="pt-BR" sz="2800" dirty="0"/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52054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19" y="980728"/>
            <a:ext cx="5410200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42636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484784"/>
            <a:ext cx="506730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035718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052736"/>
            <a:ext cx="5029200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483290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19" y="620688"/>
            <a:ext cx="541020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779370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920433"/>
            <a:ext cx="5562600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722401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19" y="836712"/>
            <a:ext cx="6324600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9621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 Aplicada a Engenharia Civil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2 - 2ª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23151" y="3143250"/>
            <a:ext cx="76438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3</a:t>
            </a:r>
          </a:p>
          <a:p>
            <a:pPr algn="ctr"/>
            <a:r>
              <a:rPr lang="pt-BR" sz="3200" dirty="0"/>
              <a:t>Divisão de propriedades (partilhas)</a:t>
            </a:r>
            <a:endParaRPr lang="pt-BR" sz="2800" dirty="0"/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83208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885" y="908720"/>
            <a:ext cx="4385667" cy="338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64043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769" y="1052736"/>
            <a:ext cx="5295900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271196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866" y="764704"/>
            <a:ext cx="549592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62405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836712"/>
            <a:ext cx="4426818" cy="3182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245320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908720"/>
            <a:ext cx="4549509" cy="28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84606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981" y="1268760"/>
            <a:ext cx="4943475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084605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 Aplicada a Engenharia Civil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2 - 2ª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690180" y="3143250"/>
            <a:ext cx="76438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11</a:t>
            </a:r>
          </a:p>
          <a:p>
            <a:pPr algn="ctr"/>
            <a:r>
              <a:rPr lang="pt-BR" sz="3200" dirty="0"/>
              <a:t>Superelevação</a:t>
            </a:r>
            <a:endParaRPr lang="pt-BR" sz="2800" dirty="0"/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241597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119" y="973581"/>
            <a:ext cx="502920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503510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980728"/>
            <a:ext cx="51054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825385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 Aplicada a Engenharia Civil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2 - 2ª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690180" y="3143250"/>
            <a:ext cx="76438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12</a:t>
            </a:r>
          </a:p>
          <a:p>
            <a:pPr algn="ctr"/>
            <a:r>
              <a:rPr lang="pt-BR" sz="3200" dirty="0"/>
              <a:t>Superlargura nas curvas</a:t>
            </a:r>
            <a:endParaRPr lang="pt-BR" sz="2800" dirty="0"/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731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196752"/>
            <a:ext cx="4972050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085415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052736"/>
            <a:ext cx="3023418" cy="308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452335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978" y="1052736"/>
            <a:ext cx="5429250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063292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836712"/>
            <a:ext cx="4857750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114889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 Aplicada a Engenharia Civil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2 - 2ª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690180" y="3143250"/>
            <a:ext cx="76438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13</a:t>
            </a:r>
          </a:p>
          <a:p>
            <a:pPr algn="ctr"/>
            <a:r>
              <a:rPr lang="pt-BR" sz="3200" dirty="0"/>
              <a:t>Espiral de transição – clotoide</a:t>
            </a:r>
            <a:endParaRPr lang="pt-BR" sz="2800" dirty="0"/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57768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951" y="891704"/>
            <a:ext cx="3357934" cy="3110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425401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29" y="908720"/>
            <a:ext cx="5229225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19973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 Aplicada a Engenharia Civil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2 - 2ª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690180" y="3143250"/>
            <a:ext cx="76438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14</a:t>
            </a:r>
          </a:p>
          <a:p>
            <a:pPr algn="ctr"/>
            <a:r>
              <a:rPr lang="pt-BR" sz="3200" dirty="0"/>
              <a:t>Locação dos taludes</a:t>
            </a:r>
            <a:endParaRPr lang="pt-BR" sz="2800" dirty="0"/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21188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81" y="1196752"/>
            <a:ext cx="4638675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050802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556" y="1124744"/>
            <a:ext cx="4124325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212641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594" y="885825"/>
            <a:ext cx="5810250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5121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80728"/>
            <a:ext cx="3209794" cy="306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374503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394" y="1280836"/>
            <a:ext cx="4295775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072897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44" y="1268760"/>
            <a:ext cx="401955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768093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076049"/>
            <a:ext cx="41052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04590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994" y="1268760"/>
            <a:ext cx="39814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03566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8" y="1124744"/>
            <a:ext cx="3781425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978601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7" y="1196752"/>
            <a:ext cx="401002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020825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1052736"/>
            <a:ext cx="39243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039428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2" y="1484784"/>
            <a:ext cx="3990975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805650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447" y="1533525"/>
            <a:ext cx="4086225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177949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358" y="1340768"/>
            <a:ext cx="4562475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2430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 Aplicada a Engenharia Civil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2 - 2ª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23151" y="3143250"/>
            <a:ext cx="76438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4</a:t>
            </a:r>
          </a:p>
          <a:p>
            <a:pPr algn="ctr"/>
            <a:r>
              <a:rPr lang="pt-BR" sz="3200" dirty="0"/>
              <a:t>Efeito C &amp; R – curvatura e refração</a:t>
            </a:r>
            <a:endParaRPr lang="pt-BR" sz="2800" dirty="0"/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204064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844" y="1268760"/>
            <a:ext cx="4095750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137913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160" y="980728"/>
            <a:ext cx="3779118" cy="337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287571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644" y="1052736"/>
            <a:ext cx="4248150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95424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44" y="1419225"/>
            <a:ext cx="4019550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681268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594" y="1124744"/>
            <a:ext cx="4286250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964964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 Aplicada a Engenharia Civil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2 - 2ª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690180" y="3143250"/>
            <a:ext cx="7643813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15</a:t>
            </a:r>
          </a:p>
          <a:p>
            <a:pPr algn="ctr"/>
            <a:r>
              <a:rPr lang="pt-BR" sz="3200" dirty="0"/>
              <a:t>Cálculo de volumes – correções</a:t>
            </a:r>
          </a:p>
          <a:p>
            <a:pPr algn="ctr"/>
            <a:r>
              <a:rPr lang="pt-BR" sz="3200" dirty="0"/>
              <a:t>prismoidal e de volumes em curvas</a:t>
            </a:r>
            <a:endParaRPr lang="pt-BR" sz="2800" dirty="0"/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609037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908720"/>
            <a:ext cx="462915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968076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744" y="1196752"/>
            <a:ext cx="4171950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459551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644" y="1196752"/>
            <a:ext cx="424815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385883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547" y="1052736"/>
            <a:ext cx="414337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5643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0" y="1018942"/>
            <a:ext cx="49149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765429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790" y="908720"/>
            <a:ext cx="4038600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39300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2" y="1340768"/>
            <a:ext cx="4181475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71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934" y="980728"/>
            <a:ext cx="3537570" cy="3016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244965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732" y="1340768"/>
            <a:ext cx="400050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195925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412776"/>
            <a:ext cx="400050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972120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2" y="971014"/>
            <a:ext cx="5400675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12797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 Aplicada a Engenharia Civil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2 - 2ª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690180" y="3143250"/>
            <a:ext cx="76438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16</a:t>
            </a:r>
          </a:p>
          <a:p>
            <a:pPr algn="ctr"/>
            <a:r>
              <a:rPr lang="pt-BR" sz="3200" dirty="0"/>
              <a:t>Diagrama de massas (Bruckner)</a:t>
            </a:r>
            <a:endParaRPr lang="pt-BR" sz="2800" dirty="0"/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211793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730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344" y="969251"/>
            <a:ext cx="447675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484661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481" y="1052736"/>
            <a:ext cx="5324475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396146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268760"/>
            <a:ext cx="4105275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9890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309" y="980728"/>
            <a:ext cx="4256509" cy="3040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7826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761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060" y="1174185"/>
            <a:ext cx="4143375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40211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626" y="1209675"/>
            <a:ext cx="521970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529583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56" y="1124744"/>
            <a:ext cx="5114925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959522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644" y="908720"/>
            <a:ext cx="4248150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274755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319" y="620688"/>
            <a:ext cx="4114800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557755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972" y="1124744"/>
            <a:ext cx="415290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34600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 Aplicada a Engenharia Civil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2 - 2ª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690180" y="3143250"/>
            <a:ext cx="7643813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17</a:t>
            </a:r>
          </a:p>
          <a:p>
            <a:pPr algn="ctr"/>
            <a:r>
              <a:rPr lang="pt-BR" sz="3200" dirty="0"/>
              <a:t>Sequência de atividades no projeto</a:t>
            </a:r>
          </a:p>
          <a:p>
            <a:pPr algn="ctr"/>
            <a:r>
              <a:rPr lang="pt-BR" sz="3200" dirty="0"/>
              <a:t>do traçado geométrico de estradas</a:t>
            </a:r>
            <a:endParaRPr lang="pt-BR" sz="2800" dirty="0"/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107176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1340768"/>
            <a:ext cx="52006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68662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706" y="1052736"/>
            <a:ext cx="5534025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740474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859" y="908720"/>
            <a:ext cx="3213720" cy="2998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4458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3075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5143500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Imagem 5" descr="capa bioetanol sit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539552" y="476672"/>
            <a:ext cx="4669641" cy="614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074" y="1124744"/>
            <a:ext cx="3753290" cy="279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702542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469" y="1514475"/>
            <a:ext cx="400050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332283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196752"/>
            <a:ext cx="399097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719534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681" y="1090518"/>
            <a:ext cx="3933825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71571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884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606" y="1268760"/>
            <a:ext cx="4086225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692766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569" y="1124744"/>
            <a:ext cx="3924300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168698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827" y="980728"/>
            <a:ext cx="4219575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254197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914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516" y="836712"/>
            <a:ext cx="4314825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24274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925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26" y="692696"/>
            <a:ext cx="3477270" cy="3537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581762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935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678" y="1052736"/>
            <a:ext cx="4000500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841252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569" y="1052736"/>
            <a:ext cx="3924300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9447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456" y="1340768"/>
            <a:ext cx="4962525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287890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296" y="1412776"/>
            <a:ext cx="3857625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115397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 Aplicada a Engenharia Civil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2 - 2ª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690180" y="3143250"/>
            <a:ext cx="76438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18</a:t>
            </a:r>
          </a:p>
          <a:p>
            <a:pPr algn="ctr"/>
            <a:r>
              <a:rPr lang="pt-BR" sz="3200" dirty="0"/>
              <a:t>Problema dos três pontos – Pothenot</a:t>
            </a:r>
            <a:endParaRPr lang="pt-BR" sz="2800" dirty="0"/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887363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7" y="1095375"/>
            <a:ext cx="4238625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899171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80728"/>
            <a:ext cx="3295253" cy="2731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136342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986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694" y="1340768"/>
            <a:ext cx="421005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177060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1" y="764704"/>
            <a:ext cx="3554139" cy="3306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725864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007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806" y="1228725"/>
            <a:ext cx="3933825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704946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124744"/>
            <a:ext cx="3126283" cy="2935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772606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 Aplicada a Engenharia Civil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2 - 2ª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690180" y="3143250"/>
            <a:ext cx="76438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19</a:t>
            </a:r>
          </a:p>
          <a:p>
            <a:pPr algn="ctr"/>
            <a:r>
              <a:rPr lang="pt-BR" sz="3200" dirty="0"/>
              <a:t>Arruamentos e loteamentos</a:t>
            </a:r>
            <a:endParaRPr lang="pt-BR" sz="2800" dirty="0"/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24642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027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8" y="1200150"/>
            <a:ext cx="4238625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3929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681" y="1304830"/>
            <a:ext cx="517207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868518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037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069" y="1196752"/>
            <a:ext cx="4305300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481849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048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344" y="1268760"/>
            <a:ext cx="4476750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210992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 Aplicada a Engenharia Civil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2 - 2ª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690180" y="3143250"/>
            <a:ext cx="76438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20</a:t>
            </a:r>
          </a:p>
          <a:p>
            <a:pPr algn="ctr"/>
            <a:r>
              <a:rPr lang="pt-BR" sz="3200" dirty="0"/>
              <a:t>Locação de obras</a:t>
            </a:r>
            <a:endParaRPr lang="pt-BR" sz="2800" dirty="0"/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261555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058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550184"/>
            <a:ext cx="2860762" cy="387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253566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068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620688"/>
            <a:ext cx="2821682" cy="3718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201444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692696"/>
            <a:ext cx="2713668" cy="3799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330436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694" y="1124744"/>
            <a:ext cx="4210050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427505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908720"/>
            <a:ext cx="3886200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693419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80728"/>
            <a:ext cx="401955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498680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744" y="1412776"/>
            <a:ext cx="4171950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7222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 Aplicada a Engenharia Civil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2 - 2ª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690180" y="3143250"/>
            <a:ext cx="76438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5</a:t>
            </a:r>
          </a:p>
          <a:p>
            <a:pPr algn="ctr"/>
            <a:r>
              <a:rPr lang="pt-BR" sz="3200" dirty="0"/>
              <a:t>Convergência dos meridianos</a:t>
            </a:r>
            <a:endParaRPr lang="pt-BR" sz="2800" dirty="0"/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93279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281" y="1340768"/>
            <a:ext cx="3952875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476406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340768"/>
            <a:ext cx="5029200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898709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150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8" y="1000125"/>
            <a:ext cx="450532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076585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960" y="1430202"/>
            <a:ext cx="4448175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95788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335" y="1052736"/>
            <a:ext cx="2028825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529509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1268760"/>
            <a:ext cx="2247900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492510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731" y="1268760"/>
            <a:ext cx="4371975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586300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1124744"/>
            <a:ext cx="4562475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841837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931" y="908720"/>
            <a:ext cx="4219575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412480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836712"/>
            <a:ext cx="3314501" cy="3326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7138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669" y="1124744"/>
            <a:ext cx="537210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7232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419" y="1447800"/>
            <a:ext cx="48006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2415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 Aplicada a Engenharia Civil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2 - 2ª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690180" y="3143250"/>
            <a:ext cx="7643813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6</a:t>
            </a:r>
          </a:p>
          <a:p>
            <a:pPr algn="ctr"/>
            <a:r>
              <a:rPr lang="pt-BR" sz="3200" dirty="0"/>
              <a:t>Curvas de nível – formas –</a:t>
            </a:r>
          </a:p>
          <a:p>
            <a:pPr algn="ctr"/>
            <a:r>
              <a:rPr lang="pt-BR" sz="3200" dirty="0"/>
              <a:t>métodos de obtenção</a:t>
            </a:r>
            <a:endParaRPr lang="pt-BR" sz="2800" dirty="0"/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7076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597" y="620687"/>
            <a:ext cx="2712244" cy="3981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308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48680"/>
            <a:ext cx="5219700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4436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844" y="1052736"/>
            <a:ext cx="4857750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1572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 Aplicada a Engenharia Civil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2 - 2ª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23151" y="3143250"/>
            <a:ext cx="76438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1</a:t>
            </a:r>
          </a:p>
          <a:p>
            <a:pPr algn="ctr" eaLnBrk="1" hangingPunct="1"/>
            <a:r>
              <a:rPr lang="pt-BR" sz="3200" dirty="0"/>
              <a:t>Medidas indiretas de distâncias</a:t>
            </a:r>
            <a:r>
              <a:rPr lang="pt-BR" sz="2800" dirty="0"/>
              <a:t> 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3164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088" y="1052736"/>
            <a:ext cx="5413261" cy="281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6555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672" y="836712"/>
            <a:ext cx="4706094" cy="2747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201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764704"/>
            <a:ext cx="3889053" cy="3316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3335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8680"/>
            <a:ext cx="2726284" cy="375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7496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356" y="1124744"/>
            <a:ext cx="5038725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1979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1124744"/>
            <a:ext cx="49911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2461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042987"/>
            <a:ext cx="3622353" cy="2649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9023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836712"/>
            <a:ext cx="3473091" cy="3024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4455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624" y="1110640"/>
            <a:ext cx="3862189" cy="2703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3899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506" y="1155023"/>
            <a:ext cx="4924425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973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294" y="692696"/>
            <a:ext cx="5276850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356" y="1124744"/>
            <a:ext cx="5038725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544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310" y="908720"/>
            <a:ext cx="2718817" cy="3549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2312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196752"/>
            <a:ext cx="3228975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57571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424" y="1124744"/>
            <a:ext cx="3751883" cy="2287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85945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94" y="1196752"/>
            <a:ext cx="4895850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32432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579" y="1052736"/>
            <a:ext cx="3860279" cy="2363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84160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980728"/>
            <a:ext cx="3835896" cy="2649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751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821" y="1340768"/>
            <a:ext cx="5991225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9617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08694"/>
            <a:ext cx="596265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4684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406" y="1052736"/>
            <a:ext cx="6524625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9935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603" y="764704"/>
            <a:ext cx="588645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87" y="1124744"/>
            <a:ext cx="4695825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24147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419" y="1124744"/>
            <a:ext cx="4800600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4038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00" y="1052736"/>
            <a:ext cx="4810125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96432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836712"/>
            <a:ext cx="6381750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8694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44" y="1124744"/>
            <a:ext cx="6229350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03787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844" y="1304925"/>
            <a:ext cx="4857750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63853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319" y="1027585"/>
            <a:ext cx="4876800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24918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160" y="980728"/>
            <a:ext cx="5905500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34637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94" y="692696"/>
            <a:ext cx="4895850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04053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94" y="1124744"/>
            <a:ext cx="4895850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9416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31" y="1052736"/>
            <a:ext cx="5819775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65932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427" y="836712"/>
            <a:ext cx="4094584" cy="2902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43696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 Aplicada a Engenharia Civil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2 - 2ª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690180" y="3143250"/>
            <a:ext cx="76438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7</a:t>
            </a:r>
          </a:p>
          <a:p>
            <a:pPr algn="ctr"/>
            <a:r>
              <a:rPr lang="pt-BR" sz="3200" dirty="0"/>
              <a:t>Terraplenagem para plataformas</a:t>
            </a:r>
            <a:endParaRPr lang="pt-BR" sz="2800" dirty="0"/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97053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739" y="1124744"/>
            <a:ext cx="3491959" cy="2916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2597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119" y="980728"/>
            <a:ext cx="57912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59773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8" y="1268760"/>
            <a:ext cx="6067425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06788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31" y="1268760"/>
            <a:ext cx="5819775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06881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019" y="1104900"/>
            <a:ext cx="5867400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78663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319" y="1019521"/>
            <a:ext cx="4876800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88783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56" y="1196752"/>
            <a:ext cx="488632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84343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947" y="1195690"/>
            <a:ext cx="5019675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4097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268760"/>
            <a:ext cx="500062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43946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94" y="1106681"/>
            <a:ext cx="6953250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39463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94" y="707971"/>
            <a:ext cx="6953250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18198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56" y="1052736"/>
            <a:ext cx="694372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53800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94" y="980728"/>
            <a:ext cx="7029450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85836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19" y="1124744"/>
            <a:ext cx="701040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64844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908720"/>
            <a:ext cx="700087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08749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06" y="1052736"/>
            <a:ext cx="6981825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35261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62" y="1052736"/>
            <a:ext cx="7162800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67946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506" y="908720"/>
            <a:ext cx="492442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77387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620688"/>
            <a:ext cx="49149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6568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2" y="1124744"/>
            <a:ext cx="654367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34365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469" y="1196752"/>
            <a:ext cx="7048500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35262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56" y="1124744"/>
            <a:ext cx="7172325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13775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56" y="1124744"/>
            <a:ext cx="7172325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42163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56" y="1052736"/>
            <a:ext cx="717232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55584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606" y="1124744"/>
            <a:ext cx="4848225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85229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19" y="1196752"/>
            <a:ext cx="6934200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89464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1124744"/>
            <a:ext cx="695325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55434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31" y="1268760"/>
            <a:ext cx="7267575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7192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94" y="1268760"/>
            <a:ext cx="725805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31046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931" y="1052736"/>
            <a:ext cx="4981575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6366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187" y="836712"/>
            <a:ext cx="4857750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13028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1196752"/>
            <a:ext cx="5010150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27896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359" y="1124744"/>
            <a:ext cx="3534717" cy="2685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14648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629" y="1052736"/>
            <a:ext cx="545782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18075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124744"/>
            <a:ext cx="5524500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71234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764704"/>
            <a:ext cx="586740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06625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506" y="1369128"/>
            <a:ext cx="5686425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8868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406" y="1200383"/>
            <a:ext cx="5762625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98438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524" y="1009650"/>
            <a:ext cx="5600700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11932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494" y="1052736"/>
            <a:ext cx="360045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24412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Aplicada a Engenharia Civil – Volume 2 – 2ª Edição  – Alberto de Campos Borges </a:t>
            </a: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531" y="764704"/>
            <a:ext cx="6048375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953124"/>
      </p:ext>
    </p:extLst>
  </p:cSld>
  <p:clrMapOvr>
    <a:masterClrMapping/>
  </p:clrMapOvr>
</p:sld>
</file>

<file path=ppt/theme/theme1.xml><?xml version="1.0" encoding="utf-8"?>
<a:theme xmlns:a="http://schemas.openxmlformats.org/drawingml/2006/main" name="Modelo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 Clássico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Modelo</Template>
  <TotalTime>174</TotalTime>
  <Words>7007</Words>
  <Application>Microsoft Office PowerPoint</Application>
  <PresentationFormat>Apresentação na tela (4:3)</PresentationFormat>
  <Paragraphs>792</Paragraphs>
  <Slides>239</Slides>
  <Notes>239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239</vt:i4>
      </vt:variant>
    </vt:vector>
  </HeadingPairs>
  <TitlesOfParts>
    <vt:vector size="243" baseType="lpstr">
      <vt:lpstr>Arial</vt:lpstr>
      <vt:lpstr>Calibri</vt:lpstr>
      <vt:lpstr>Times New Roman</vt:lpstr>
      <vt:lpstr>Modelo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Cleide</dc:creator>
  <cp:lastModifiedBy>Maurício Felzemburgh</cp:lastModifiedBy>
  <cp:revision>14</cp:revision>
  <dcterms:created xsi:type="dcterms:W3CDTF">2013-06-16T16:22:36Z</dcterms:created>
  <dcterms:modified xsi:type="dcterms:W3CDTF">2021-07-28T00:40:41Z</dcterms:modified>
</cp:coreProperties>
</file>